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91" r:id="rId1"/>
  </p:sldMasterIdLst>
  <p:notesMasterIdLst>
    <p:notesMasterId r:id="rId14"/>
  </p:notesMasterIdLst>
  <p:handoutMasterIdLst>
    <p:handoutMasterId r:id="rId15"/>
  </p:handoutMasterIdLst>
  <p:sldIdLst>
    <p:sldId id="349" r:id="rId2"/>
    <p:sldId id="350" r:id="rId3"/>
    <p:sldId id="351" r:id="rId4"/>
    <p:sldId id="352" r:id="rId5"/>
    <p:sldId id="353" r:id="rId6"/>
    <p:sldId id="354" r:id="rId7"/>
    <p:sldId id="360" r:id="rId8"/>
    <p:sldId id="355" r:id="rId9"/>
    <p:sldId id="356" r:id="rId10"/>
    <p:sldId id="357" r:id="rId11"/>
    <p:sldId id="358" r:id="rId12"/>
    <p:sldId id="359" r:id="rId13"/>
  </p:sldIdLst>
  <p:sldSz cx="9144000" cy="6858000" type="screen4x3"/>
  <p:notesSz cx="7315200" cy="9601200"/>
  <p:custDataLst>
    <p:tags r:id="rId16"/>
  </p:custDataLst>
  <p:defaultTextStyle>
    <a:defPPr>
      <a:defRPr lang="en-US"/>
    </a:defPPr>
    <a:lvl1pPr marL="0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2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8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5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0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7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3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9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>
          <p15:clr>
            <a:srgbClr val="A4A3A4"/>
          </p15:clr>
        </p15:guide>
        <p15:guide id="2" pos="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lumbia University" initials="CU" lastIdx="11" clrIdx="0"/>
  <p:cmAuthor id="1" name="Cheng, Freddy" initials="FC" lastIdx="1" clrIdx="1"/>
  <p:cmAuthor id="2" name="Maria O'Brien" initials="MO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8323"/>
    <a:srgbClr val="245090"/>
    <a:srgbClr val="1D2763"/>
    <a:srgbClr val="389DAA"/>
    <a:srgbClr val="A9B52A"/>
    <a:srgbClr val="641868"/>
    <a:srgbClr val="D33320"/>
    <a:srgbClr val="286FB7"/>
    <a:srgbClr val="4990D7"/>
    <a:srgbClr val="89B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69" autoAdjust="0"/>
    <p:restoredTop sz="83063" autoAdjust="0"/>
  </p:normalViewPr>
  <p:slideViewPr>
    <p:cSldViewPr>
      <p:cViewPr varScale="1">
        <p:scale>
          <a:sx n="97" d="100"/>
          <a:sy n="97" d="100"/>
        </p:scale>
        <p:origin x="1432" y="184"/>
      </p:cViewPr>
      <p:guideLst>
        <p:guide orient="horz" pos="384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786" y="-11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3170582" cy="480886"/>
          </a:xfrm>
          <a:prstGeom prst="rect">
            <a:avLst/>
          </a:prstGeom>
        </p:spPr>
        <p:txBody>
          <a:bodyPr vert="horz" lIns="81432" tIns="40715" rIns="81432" bIns="40715" rtlCol="0"/>
          <a:lstStyle>
            <a:lvl1pPr algn="l">
              <a:defRPr sz="10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8" y="2"/>
            <a:ext cx="3170582" cy="480886"/>
          </a:xfrm>
          <a:prstGeom prst="rect">
            <a:avLst/>
          </a:prstGeom>
        </p:spPr>
        <p:txBody>
          <a:bodyPr vert="horz" lIns="81432" tIns="40715" rIns="81432" bIns="40715" rtlCol="0"/>
          <a:lstStyle>
            <a:lvl1pPr algn="r">
              <a:defRPr sz="1000"/>
            </a:lvl1pPr>
          </a:lstStyle>
          <a:p>
            <a:fld id="{42DE4DD6-0497-4073-A07F-BACAF3B5AA44}" type="datetimeFigureOut">
              <a:rPr lang="en-US" smtClean="0"/>
              <a:t>7/24/18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118663"/>
            <a:ext cx="3170582" cy="480886"/>
          </a:xfrm>
          <a:prstGeom prst="rect">
            <a:avLst/>
          </a:prstGeom>
        </p:spPr>
        <p:txBody>
          <a:bodyPr vert="horz" lIns="81432" tIns="40715" rIns="81432" bIns="40715" rtlCol="0" anchor="b"/>
          <a:lstStyle>
            <a:lvl1pPr algn="l">
              <a:defRPr sz="10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8" y="9118663"/>
            <a:ext cx="3170582" cy="480886"/>
          </a:xfrm>
          <a:prstGeom prst="rect">
            <a:avLst/>
          </a:prstGeom>
        </p:spPr>
        <p:txBody>
          <a:bodyPr vert="horz" lIns="81432" tIns="40715" rIns="81432" bIns="40715" rtlCol="0" anchor="b"/>
          <a:lstStyle>
            <a:lvl1pPr algn="r">
              <a:defRPr sz="1000"/>
            </a:lvl1pPr>
          </a:lstStyle>
          <a:p>
            <a:fld id="{889A981B-1A9B-4905-B523-5D15ED530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18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169920" cy="480060"/>
          </a:xfrm>
          <a:prstGeom prst="rect">
            <a:avLst/>
          </a:prstGeom>
        </p:spPr>
        <p:txBody>
          <a:bodyPr vert="horz" lIns="82605" tIns="41302" rIns="82605" bIns="41302" rtlCol="0"/>
          <a:lstStyle>
            <a:lvl1pPr algn="l">
              <a:defRPr sz="10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3"/>
            <a:ext cx="3169920" cy="480060"/>
          </a:xfrm>
          <a:prstGeom prst="rect">
            <a:avLst/>
          </a:prstGeom>
        </p:spPr>
        <p:txBody>
          <a:bodyPr vert="horz" lIns="82605" tIns="41302" rIns="82605" bIns="41302" rtlCol="0"/>
          <a:lstStyle>
            <a:lvl1pPr algn="r">
              <a:defRPr sz="1000"/>
            </a:lvl1pPr>
          </a:lstStyle>
          <a:p>
            <a:fld id="{B1EB5D17-1482-4B71-829E-DEE524F3DC4D}" type="datetimeFigureOut">
              <a:rPr lang="en-US" smtClean="0"/>
              <a:t>7/24/18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2605" tIns="41302" rIns="82605" bIns="4130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82605" tIns="41302" rIns="82605" bIns="4130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82605" tIns="41302" rIns="82605" bIns="41302" rtlCol="0" anchor="b"/>
          <a:lstStyle>
            <a:lvl1pPr algn="l">
              <a:defRPr sz="10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82605" tIns="41302" rIns="82605" bIns="41302" rtlCol="0" anchor="b"/>
          <a:lstStyle>
            <a:lvl1pPr algn="r">
              <a:defRPr sz="1000"/>
            </a:lvl1pPr>
          </a:lstStyle>
          <a:p>
            <a:fld id="{45F8B6A7-DB98-47EE-9BB0-6897AB4B3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15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2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8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5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0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7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3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9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8B6A7-DB98-47EE-9BB0-6897AB4B33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44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Added my MPH.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8B6A7-DB98-47EE-9BB0-6897AB4B33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34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THINK</a:t>
            </a:r>
            <a:r>
              <a:rPr lang="en-US" baseline="0" dirty="0"/>
              <a:t> THIS COULD BE SHORTENED TO ONE BULLET…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8B6A7-DB98-47EE-9BB0-6897AB4B33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7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292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104775" algn="l"/>
              </a:tabLst>
              <a:defRPr/>
            </a:pPr>
            <a:r>
              <a:rPr lang="en-US" sz="600" dirty="0">
                <a:solidFill>
                  <a:schemeClr val="bg2"/>
                </a:solidFill>
                <a:effectLst/>
              </a:rPr>
              <a:t>Note: percentages do not sum to 100% on some variables due to missing data</a:t>
            </a:r>
            <a:r>
              <a:rPr lang="en-US" sz="800" dirty="0">
                <a:solidFill>
                  <a:schemeClr val="bg2"/>
                </a:solidFill>
                <a:effectLst/>
              </a:rPr>
              <a:t>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04775" algn="l"/>
              </a:tabLst>
            </a:pPr>
            <a:r>
              <a:rPr lang="en-US" sz="800" dirty="0">
                <a:solidFill>
                  <a:schemeClr val="bg2"/>
                </a:solidFill>
                <a:effectLst/>
              </a:rPr>
              <a:t># Monthly denotes at least monthly (i.e. monthly, weekly, or daily) use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800" dirty="0">
                <a:solidFill>
                  <a:schemeClr val="bg2"/>
                </a:solidFill>
                <a:effectLst/>
              </a:rPr>
              <a:t>† Other drugs include non tobacco, alcohol, or cannabis (i.e. nonmedical use of cocaine, stimulants, inhalants, sedatives, anxiety medications, sleeping pills, hallucinogens, opioids/pain medication, ADHD medication)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320040" algn="dec"/>
              </a:tabLst>
            </a:pPr>
            <a:r>
              <a:rPr lang="en-US" sz="800" dirty="0">
                <a:solidFill>
                  <a:schemeClr val="bg2"/>
                </a:solidFill>
                <a:effectLst/>
              </a:rPr>
              <a:t>‡ Ever been put in jail or prison, held overnight after an arrest, or put in juvenile detention </a:t>
            </a:r>
            <a:endParaRPr lang="en-US" sz="800" dirty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8B6A7-DB98-47EE-9BB0-6897AB4B33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69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644786"/>
            <a:ext cx="7772400" cy="1470025"/>
          </a:xfrm>
        </p:spPr>
        <p:txBody>
          <a:bodyPr>
            <a:normAutofit/>
          </a:bodyPr>
          <a:lstStyle>
            <a:lvl1pPr>
              <a:defRPr sz="5400" b="1" cap="all" baseline="0">
                <a:latin typeface="Avenir LT Std 55 Roman" pitchFamily="34" charset="0"/>
              </a:defRPr>
            </a:lvl1pPr>
          </a:lstStyle>
          <a:p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>
                    <a:lumMod val="75000"/>
                  </a:schemeClr>
                </a:solidFill>
                <a:latin typeface="Bell MT" pitchFamily="18" charset="0"/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6366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2" indent="0">
              <a:buNone/>
              <a:defRPr sz="1000"/>
            </a:lvl3pPr>
            <a:lvl4pPr marL="1371438" indent="0">
              <a:buNone/>
              <a:defRPr sz="900"/>
            </a:lvl4pPr>
            <a:lvl5pPr marL="1828585" indent="0">
              <a:buNone/>
              <a:defRPr sz="900"/>
            </a:lvl5pPr>
            <a:lvl6pPr marL="2285730" indent="0">
              <a:buNone/>
              <a:defRPr sz="900"/>
            </a:lvl6pPr>
            <a:lvl7pPr marL="2742877" indent="0">
              <a:buNone/>
              <a:defRPr sz="900"/>
            </a:lvl7pPr>
            <a:lvl8pPr marL="3200023" indent="0">
              <a:buNone/>
              <a:defRPr sz="900"/>
            </a:lvl8pPr>
            <a:lvl9pPr marL="365716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144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5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2" indent="0">
              <a:buNone/>
              <a:defRPr sz="2400"/>
            </a:lvl3pPr>
            <a:lvl4pPr marL="1371438" indent="0">
              <a:buNone/>
              <a:defRPr sz="2000"/>
            </a:lvl4pPr>
            <a:lvl5pPr marL="1828585" indent="0">
              <a:buNone/>
              <a:defRPr sz="2000"/>
            </a:lvl5pPr>
            <a:lvl6pPr marL="2285730" indent="0">
              <a:buNone/>
              <a:defRPr sz="2000"/>
            </a:lvl6pPr>
            <a:lvl7pPr marL="2742877" indent="0">
              <a:buNone/>
              <a:defRPr sz="2000"/>
            </a:lvl7pPr>
            <a:lvl8pPr marL="3200023" indent="0">
              <a:buNone/>
              <a:defRPr sz="2000"/>
            </a:lvl8pPr>
            <a:lvl9pPr marL="365716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2" indent="0">
              <a:buNone/>
              <a:defRPr sz="1000"/>
            </a:lvl3pPr>
            <a:lvl4pPr marL="1371438" indent="0">
              <a:buNone/>
              <a:defRPr sz="900"/>
            </a:lvl4pPr>
            <a:lvl5pPr marL="1828585" indent="0">
              <a:buNone/>
              <a:defRPr sz="900"/>
            </a:lvl5pPr>
            <a:lvl6pPr marL="2285730" indent="0">
              <a:buNone/>
              <a:defRPr sz="900"/>
            </a:lvl6pPr>
            <a:lvl7pPr marL="2742877" indent="0">
              <a:buNone/>
              <a:defRPr sz="900"/>
            </a:lvl7pPr>
            <a:lvl8pPr marL="3200023" indent="0">
              <a:buNone/>
              <a:defRPr sz="900"/>
            </a:lvl8pPr>
            <a:lvl9pPr marL="365716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399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678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5"/>
            <a:ext cx="8229600" cy="467359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3878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600205"/>
            <a:ext cx="6477000" cy="467359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638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60701"/>
            <a:ext cx="8229600" cy="1362075"/>
          </a:xfrm>
          <a:ln>
            <a:noFill/>
          </a:ln>
        </p:spPr>
        <p:txBody>
          <a:bodyPr anchor="b"/>
          <a:lstStyle>
            <a:lvl1pPr algn="l">
              <a:defRPr sz="5400" b="1" cap="all">
                <a:latin typeface="Tw Cen MT Condensed" panose="020B0606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468813"/>
            <a:ext cx="8229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9270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5745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2" indent="0">
              <a:buNone/>
              <a:defRPr sz="1800" b="1"/>
            </a:lvl3pPr>
            <a:lvl4pPr marL="1371438" indent="0">
              <a:buNone/>
              <a:defRPr sz="1600" b="1"/>
            </a:lvl4pPr>
            <a:lvl5pPr marL="1828585" indent="0">
              <a:buNone/>
              <a:defRPr sz="1600" b="1"/>
            </a:lvl5pPr>
            <a:lvl6pPr marL="2285730" indent="0">
              <a:buNone/>
              <a:defRPr sz="1600" b="1"/>
            </a:lvl6pPr>
            <a:lvl7pPr marL="2742877" indent="0">
              <a:buNone/>
              <a:defRPr sz="1600" b="1"/>
            </a:lvl7pPr>
            <a:lvl8pPr marL="3200023" indent="0">
              <a:buNone/>
              <a:defRPr sz="1600" b="1"/>
            </a:lvl8pPr>
            <a:lvl9pPr marL="365716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2" indent="0">
              <a:buNone/>
              <a:defRPr sz="1800" b="1"/>
            </a:lvl3pPr>
            <a:lvl4pPr marL="1371438" indent="0">
              <a:buNone/>
              <a:defRPr sz="1600" b="1"/>
            </a:lvl4pPr>
            <a:lvl5pPr marL="1828585" indent="0">
              <a:buNone/>
              <a:defRPr sz="1600" b="1"/>
            </a:lvl5pPr>
            <a:lvl6pPr marL="2285730" indent="0">
              <a:buNone/>
              <a:defRPr sz="1600" b="1"/>
            </a:lvl6pPr>
            <a:lvl7pPr marL="2742877" indent="0">
              <a:buNone/>
              <a:defRPr sz="1600" b="1"/>
            </a:lvl7pPr>
            <a:lvl8pPr marL="3200023" indent="0">
              <a:buNone/>
              <a:defRPr sz="1600" b="1"/>
            </a:lvl8pPr>
            <a:lvl9pPr marL="365716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153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3470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943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45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  <a:ln>
            <a:noFill/>
          </a:ln>
        </p:spPr>
        <p:txBody>
          <a:bodyPr vert="horz" lIns="91429" tIns="45714" rIns="91429" bIns="45714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marL="742862" marR="0" lvl="1" indent="-285717" algn="l" defTabSz="91429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dirty="0">
                <a:solidFill>
                  <a:srgbClr val="FFC000"/>
                </a:solidFill>
              </a:rPr>
              <a:t>Accent color can be used thus to highlight content</a:t>
            </a:r>
            <a:endParaRPr lang="en-US" sz="2400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 flipH="1">
            <a:off x="2514600" y="381000"/>
            <a:ext cx="64008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>
            <a:off x="152400" y="6614011"/>
            <a:ext cx="8839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21454" y="6597134"/>
            <a:ext cx="43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1345B3D-9E2B-4648-B8DA-C1967F580BC1}" type="slidenum">
              <a:rPr lang="en-US" sz="600" smtClean="0"/>
              <a:pPr algn="ctr"/>
              <a:t>‹#›</a:t>
            </a:fld>
            <a:endParaRPr lang="en-US" sz="1600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1"/>
            <a:ext cx="2133599" cy="26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093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702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ctr" defTabSz="914292" rtl="0" eaLnBrk="1" latinLnBrk="0" hangingPunct="1">
        <a:spcBef>
          <a:spcPct val="0"/>
        </a:spcBef>
        <a:buNone/>
        <a:defRPr sz="4200" b="1" i="0" kern="1200">
          <a:solidFill>
            <a:schemeClr val="bg1"/>
          </a:solidFill>
          <a:effectLst/>
          <a:latin typeface="Arial"/>
          <a:ea typeface="+mj-ea"/>
          <a:cs typeface="Arial"/>
        </a:defRPr>
      </a:lvl1pPr>
    </p:titleStyle>
    <p:bodyStyle>
      <a:lvl1pPr marL="342860" indent="-342860" algn="l" defTabSz="91429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FFFFFF"/>
          </a:solidFill>
          <a:effectLst/>
          <a:latin typeface="+mn-lt"/>
          <a:ea typeface="+mn-ea"/>
          <a:cs typeface="+mn-cs"/>
        </a:defRPr>
      </a:lvl1pPr>
      <a:lvl2pPr marL="742862" marR="0" indent="-285717" algn="l" defTabSz="91429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–"/>
        <a:tabLst/>
        <a:defRPr sz="2400" kern="1200">
          <a:solidFill>
            <a:srgbClr val="E68323"/>
          </a:solidFill>
          <a:effectLst/>
          <a:latin typeface="+mn-lt"/>
          <a:ea typeface="+mn-ea"/>
          <a:cs typeface="+mn-cs"/>
        </a:defRPr>
      </a:lvl2pPr>
      <a:lvl3pPr marL="1142865" indent="-228573" algn="l" defTabSz="9142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FFFFFF"/>
          </a:solidFill>
          <a:effectLst/>
          <a:latin typeface="+mn-lt"/>
          <a:ea typeface="+mn-ea"/>
          <a:cs typeface="+mn-cs"/>
        </a:defRPr>
      </a:lvl3pPr>
      <a:lvl4pPr marL="1600012" indent="-228573" algn="l" defTabSz="914292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FFFFFF"/>
          </a:solidFill>
          <a:effectLst/>
          <a:latin typeface="+mn-lt"/>
          <a:ea typeface="+mn-ea"/>
          <a:cs typeface="+mn-cs"/>
        </a:defRPr>
      </a:lvl4pPr>
      <a:lvl5pPr marL="2057158" marR="0" indent="-228573" algn="l" defTabSz="91429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»"/>
        <a:tabLst/>
        <a:defRPr sz="2600" kern="1200">
          <a:solidFill>
            <a:srgbClr val="FFFFFF"/>
          </a:solidFill>
          <a:effectLst/>
          <a:latin typeface="+mn-lt"/>
          <a:ea typeface="+mn-ea"/>
          <a:cs typeface="+mn-cs"/>
        </a:defRPr>
      </a:lvl5pPr>
      <a:lvl6pPr marL="2514304" indent="-228573" algn="l" defTabSz="9142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0" indent="-228573" algn="l" defTabSz="9142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7" indent="-228573" algn="l" defTabSz="9142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2" indent="-228573" algn="l" defTabSz="9142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2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8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5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0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7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3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9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mp3243@columbia.edu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08C972-29CC-4FB0-AD52-7701ABDEE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686800" cy="3352800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en-US" sz="5000" cap="none" dirty="0">
                <a:latin typeface="Calibri" panose="020F0502020204030204" pitchFamily="34" charset="0"/>
                <a:cs typeface="Calibri" panose="020F0502020204030204" pitchFamily="34" charset="0"/>
              </a:rPr>
              <a:t>The association between incarceration and transactional sex among HIV-positive young MSM in the United States 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451C5C3-6BE4-48DA-AB3D-8FA1A3CB83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308651"/>
            <a:ext cx="7620000" cy="117774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400" b="1" cap="none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Morgan M. Philbin, PhD, MHS</a:t>
            </a:r>
          </a:p>
          <a:p>
            <a:r>
              <a:rPr lang="en-US" sz="2400" b="1" cap="none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Columbia University Mailman School of Public Health</a:t>
            </a:r>
          </a:p>
          <a:p>
            <a:r>
              <a:rPr lang="en-US" sz="2400" b="1" cap="none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July 25, 2018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A01BABB-6146-0E47-B636-9630689A60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838306"/>
            <a:ext cx="2819400" cy="64891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62229FD-5055-7248-857A-FF50699654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5829694"/>
            <a:ext cx="2438400" cy="65151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606180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C51F1-9FD6-4254-9D8E-7DF0B0FA7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04379-DC83-4479-A023-289B9EFA2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08" y="1219200"/>
            <a:ext cx="7944091" cy="4673595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Incarceration represents a particularly severe stressor for young men with multiple marginalized identities—HIV-positive, MSM, and racial/ethnic minority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Placing them at higher risk for engaging in transactional sex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Transactional sex occurs within a broader structural context of social and economic instability (e.g. criminal justice contact, homelessness)  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Continued enforcement of racialized, punitive policies related to substance use and transactional sex perpetuates the cycle of incarceration and associated risk behaviors for YMSM of color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CAFA0A-3ED4-1245-BF45-22DB975F9273}"/>
              </a:ext>
            </a:extLst>
          </p:cNvPr>
          <p:cNvSpPr txBox="1"/>
          <p:nvPr/>
        </p:nvSpPr>
        <p:spPr>
          <a:xfrm>
            <a:off x="4572000" y="609600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Oldenburg et al (2015); Bland et al (2012), Schulz et al (2006); Drug Policy Alliance (2017); Carson (2015); Dwyer (2017); Judge &amp; Wood (2014)</a:t>
            </a:r>
          </a:p>
        </p:txBody>
      </p:sp>
    </p:spTree>
    <p:extLst>
      <p:ext uri="{BB962C8B-B14F-4D97-AF65-F5344CB8AC3E}">
        <p14:creationId xmlns:p14="http://schemas.microsoft.com/office/powerpoint/2010/main" val="72412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BE501-0F35-4321-ACD5-B2408582F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4DC0-DE0B-4ECB-8E38-48CDBBA5F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5029200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Tracing the relationship between incarceration and transactional sex highlights a potential key source of health disparities among HIV-positive YMSM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This study identifies important targets for subsequent intervention studies (e.g., housing, substance use)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Facilitating engagement with community-level and HIV clinic-specific services may serve as a key strategy to promote health and mitigate harm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However, social-structural factors such as racialized policing and sentencing practices must also be reformed to mitigate their impact on sexual and racial minority communities</a:t>
            </a:r>
          </a:p>
        </p:txBody>
      </p:sp>
    </p:spTree>
    <p:extLst>
      <p:ext uri="{BB962C8B-B14F-4D97-AF65-F5344CB8AC3E}">
        <p14:creationId xmlns:p14="http://schemas.microsoft.com/office/powerpoint/2010/main" val="58292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F027B-0D59-49F5-9EDF-B03AB4903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5035C-8693-41EA-8AB2-54403F0EA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620000" cy="46735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u="sng" dirty="0">
              <a:hlinkClick r:id="rId2"/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Email: </a:t>
            </a:r>
            <a:r>
              <a:rPr lang="en-US" u="sng" dirty="0">
                <a:solidFill>
                  <a:srgbClr val="FFFF00"/>
                </a:solidFill>
              </a:rPr>
              <a:t>mp3243@columbia.edu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7D58AA-C68C-7942-BD5E-9868A53B8D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905000"/>
            <a:ext cx="2286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391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BFD914-56E4-4C6F-BC94-99FA4B12F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895600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 conflicts of interest to declare.</a:t>
            </a:r>
          </a:p>
        </p:txBody>
      </p:sp>
    </p:spTree>
    <p:extLst>
      <p:ext uri="{BB962C8B-B14F-4D97-AF65-F5344CB8AC3E}">
        <p14:creationId xmlns:p14="http://schemas.microsoft.com/office/powerpoint/2010/main" val="3861489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Acknowledgments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4495800" cy="4673595"/>
          </a:xfrm>
        </p:spPr>
        <p:txBody>
          <a:bodyPr>
            <a:normAutofit fontScale="92500"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Collaborators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Elizabeth N.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Kinnard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MS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Amanda E. Tanner, PhD, MPH</a:t>
            </a:r>
          </a:p>
          <a:p>
            <a:pPr lvl="1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Samuella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Ware, MPH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Brittany D. Chambers, PhD, MPH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Alice Ma, PhD, MPH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J. Dennis Fortenberry, MD, MS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Adolescent Trials Network for HIV/AIDS Interventions (ATN)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8B1321F-D7AA-6D43-B25F-F152B4098464}"/>
              </a:ext>
            </a:extLst>
          </p:cNvPr>
          <p:cNvSpPr txBox="1">
            <a:spLocks/>
          </p:cNvSpPr>
          <p:nvPr/>
        </p:nvSpPr>
        <p:spPr>
          <a:xfrm>
            <a:off x="4648200" y="1523999"/>
            <a:ext cx="4495800" cy="4673595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>
            <a:lvl1pPr marL="342860" indent="-342860" algn="l" defTabSz="9142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742862" marR="0" indent="-285717" algn="l" defTabSz="91429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 kern="1200">
                <a:solidFill>
                  <a:srgbClr val="E68323"/>
                </a:solidFill>
                <a:effectLst/>
                <a:latin typeface="+mn-lt"/>
                <a:ea typeface="+mn-ea"/>
                <a:cs typeface="+mn-cs"/>
              </a:defRPr>
            </a:lvl2pPr>
            <a:lvl3pPr marL="1142865" indent="-228573" algn="l" defTabSz="9142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3pPr>
            <a:lvl4pPr marL="1600012" indent="-228573" algn="l" defTabSz="91429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4pPr>
            <a:lvl5pPr marL="2057158" marR="0" indent="-228573" algn="l" defTabSz="91429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260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5pPr>
            <a:lvl6pPr marL="2514304" indent="-228573" algn="l" defTabSz="9142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50" indent="-228573" algn="l" defTabSz="9142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97" indent="-228573" algn="l" defTabSz="9142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42" indent="-228573" algn="l" defTabSz="9142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Funders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Eunice Kennedy Shriver National Institute of Child Health &amp; Human Development (3U01 HD040533-09S1; Protocol Chair Amanda E. Tanner)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National Institute on Drug Abuse (K01DA039804; PI Morgan Philbin)</a:t>
            </a:r>
            <a:endParaRPr lang="en-US" dirty="0">
              <a:solidFill>
                <a:srgbClr val="E683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944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F31B7-13EE-4179-BC25-E009C5FF8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6398D-731D-4368-9413-E6A6DAAC1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1"/>
            <a:ext cx="8610600" cy="4826000"/>
          </a:xfrm>
        </p:spPr>
        <p:txBody>
          <a:bodyPr>
            <a:normAutofit/>
          </a:bodyPr>
          <a:lstStyle/>
          <a:p>
            <a:r>
              <a:rPr lang="en-US" sz="40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Criminal justice practices in the U.S. disproportionately affect sexual and racial/ethnic minority men, who are at higher risk of incarceration </a:t>
            </a:r>
          </a:p>
          <a:p>
            <a:r>
              <a:rPr lang="en-US" sz="40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are a constellation of sexual risk behaviors—e.g., concurrent partnerships, non-consensual sex, and transactional sex — that often occur post-incarceration </a:t>
            </a:r>
          </a:p>
          <a:p>
            <a:r>
              <a:rPr lang="en-US" sz="40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While research has explored the association between incarceration and sexual risk behaviors for MSM, previous work among </a:t>
            </a:r>
            <a:r>
              <a:rPr lang="en-US" sz="400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YMSM</a:t>
            </a:r>
            <a:r>
              <a:rPr lang="en-US" sz="40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has focused on the impact of cumulative life stressors, not incarceration specifically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E5B606-0393-454B-ADB5-A8C5E4167279}"/>
              </a:ext>
            </a:extLst>
          </p:cNvPr>
          <p:cNvSpPr txBox="1"/>
          <p:nvPr/>
        </p:nvSpPr>
        <p:spPr>
          <a:xfrm>
            <a:off x="4648200" y="6019800"/>
            <a:ext cx="434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Wilson et al (2017); </a:t>
            </a:r>
            <a:r>
              <a:rPr lang="en-US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Himmelstein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en-US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Brucker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 (2011); Meyer et al (2017); </a:t>
            </a:r>
            <a:r>
              <a:rPr lang="en-US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Hanssens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 et al (2014); </a:t>
            </a:r>
            <a:r>
              <a:rPr lang="en-US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Garnette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 et al (2011); Adams et al (2011); </a:t>
            </a:r>
            <a:r>
              <a:rPr lang="en-US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Coatsworth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 et al (2017); Khan et al (2009);  Epperson et al (2010);  </a:t>
            </a:r>
            <a:r>
              <a:rPr lang="en-US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Voisin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 et al (2017)</a:t>
            </a:r>
          </a:p>
        </p:txBody>
      </p:sp>
    </p:spTree>
    <p:extLst>
      <p:ext uri="{BB962C8B-B14F-4D97-AF65-F5344CB8AC3E}">
        <p14:creationId xmlns:p14="http://schemas.microsoft.com/office/powerpoint/2010/main" val="124972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1CF2B-43CC-45CC-80DB-B97FBDA71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68961-6A89-4FA2-8E4C-AE5D9ECA1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3595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Little research has examined the specific relationship between incarceration and transactional sex among YMSM (particularly in the U.S.)</a:t>
            </a:r>
          </a:p>
          <a:p>
            <a:pPr lvl="1"/>
            <a:r>
              <a:rPr lang="en-US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Despite 6–44% of YMSM reporting transactional sex </a:t>
            </a:r>
          </a:p>
          <a:p>
            <a:pPr lvl="3"/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Thus, we explored the association between incarceration and transactional sex among HIV-infected YMSM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71C77D-94B7-8E47-BA7C-C99907B3DE2D}"/>
              </a:ext>
            </a:extLst>
          </p:cNvPr>
          <p:cNvSpPr txBox="1"/>
          <p:nvPr/>
        </p:nvSpPr>
        <p:spPr>
          <a:xfrm>
            <a:off x="5410200" y="6273795"/>
            <a:ext cx="3579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Bauermeister</a:t>
            </a: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 (2017) ; </a:t>
            </a:r>
            <a:r>
              <a:rPr lang="en-US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Voisin</a:t>
            </a: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 (2017); , Jones et al (2008)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2742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3595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Data came from the Comprehensive Assessment of Transition &amp; Coordination for HIV-infected Youth as they Move from Adolescent to Adult Care (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CATCH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 study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Recruited 97 HIV-positive YMSM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14 Adolescent Trials Network clinical sites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August 2015 to February 2016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805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3595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Youth provided consent &amp; completed an ACASI survey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(audio computer-assisted self-interview)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Psychosocial characteristics and medical/behavioral history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Variables of interest included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Incarceration (i.e., ever been in jail/prison)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Transactional sex (i.e., ever exchanged sex for money or drugs)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We used descriptive statistics &amp; multivariate logistic regression to examine the association between incarceration and transactional sex</a:t>
            </a:r>
          </a:p>
        </p:txBody>
      </p:sp>
    </p:spTree>
    <p:extLst>
      <p:ext uri="{BB962C8B-B14F-4D97-AF65-F5344CB8AC3E}">
        <p14:creationId xmlns:p14="http://schemas.microsoft.com/office/powerpoint/2010/main" val="382759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9549"/>
            <a:ext cx="3008313" cy="1162051"/>
          </a:xfrm>
        </p:spPr>
        <p:txBody>
          <a:bodyPr/>
          <a:lstStyle/>
          <a:p>
            <a:r>
              <a:rPr lang="en-US" sz="42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DF69171-9631-45CC-8102-C292EB72B2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5124" y="1371600"/>
            <a:ext cx="3200394" cy="505035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Most YMSM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were: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24 years old (78%)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racial/ethnic minority (95%)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not in school (54%)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single (74%)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earned &lt;$12,000/year (60%)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Nearly half had ever been homeless (41%)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42% had been incarcerated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28% had engaged in transactional sex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14BCC64-0CC7-B345-BABC-94895AC3C9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245605"/>
              </p:ext>
            </p:extLst>
          </p:nvPr>
        </p:nvGraphicFramePr>
        <p:xfrm>
          <a:off x="3657600" y="533400"/>
          <a:ext cx="5181600" cy="5888538"/>
        </p:xfrm>
        <a:graphic>
          <a:graphicData uri="http://schemas.openxmlformats.org/drawingml/2006/table">
            <a:tbl>
              <a:tblPr firstRow="1" firstCol="1" bandRow="1" bandCol="1">
                <a:tableStyleId>{D03447BB-5D67-496B-8E87-E561075AD55C}</a:tableStyleId>
              </a:tblPr>
              <a:tblGrid>
                <a:gridCol w="3674228">
                  <a:extLst>
                    <a:ext uri="{9D8B030D-6E8A-4147-A177-3AD203B41FA5}">
                      <a16:colId xmlns:a16="http://schemas.microsoft.com/office/drawing/2014/main" val="3492291176"/>
                    </a:ext>
                  </a:extLst>
                </a:gridCol>
                <a:gridCol w="1507372">
                  <a:extLst>
                    <a:ext uri="{9D8B030D-6E8A-4147-A177-3AD203B41FA5}">
                      <a16:colId xmlns:a16="http://schemas.microsoft.com/office/drawing/2014/main" val="345849148"/>
                    </a:ext>
                  </a:extLst>
                </a:gridCol>
              </a:tblGrid>
              <a:tr h="36548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TABLE 1. Demographic characteristics of 97 HIV-infected YMSM 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65" marR="91465" marT="45733" marB="45733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835117"/>
                  </a:ext>
                </a:extLst>
              </a:tr>
              <a:tr h="4172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Characteristic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Total (%)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(N = 97)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142347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Age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81635" algn="dec"/>
                        </a:tabLs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685904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23050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24 or older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76 (78.4)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119757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23050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Less than 24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21 (21.6)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08277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Race/ethnicity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81635" algn="dec"/>
                        </a:tabLs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370071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23050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White/Non-Hispanic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5 (5.2)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055265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23050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Person of color/Hispanic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92 (94.8)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992881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Relationship status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265377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23050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In a relationship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25 (25.8)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933079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23050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Single/other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72 (74.2)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987335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Education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039896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       Currently in school/graduated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45 (46.4)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482076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23050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Not in school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52 (53.6)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766932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Ever homeless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713851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23050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Yes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40 (41.2)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820850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       No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57 (58.8)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939026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Annual income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52900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23050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Less than $12,000 in the past year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58 (59.8)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158442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       $12,000 or more in the past year 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33 (34.0)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77323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Insurance status (current)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437489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23050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Insured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87 (89.7)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70039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23050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Uninsured/don’t know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10 (10.3)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816656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Monthly use of cannabis</a:t>
                      </a:r>
                      <a:r>
                        <a:rPr lang="en-US" sz="900" baseline="30000" dirty="0">
                          <a:solidFill>
                            <a:schemeClr val="bg2"/>
                          </a:solidFill>
                          <a:effectLst/>
                        </a:rPr>
                        <a:t>#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042870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        Yes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54 (55.7)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104216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119063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/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    No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43 (44.3)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013115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Monthly use of other drugs</a:t>
                      </a:r>
                      <a:r>
                        <a:rPr lang="en-US" sz="900" baseline="30000" dirty="0">
                          <a:solidFill>
                            <a:schemeClr val="bg2"/>
                          </a:solidFill>
                          <a:effectLst/>
                        </a:rPr>
                        <a:t>#†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256657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23050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 Yes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13 (13.4)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047461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         No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84 (86.6)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521780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Ever incarcerated</a:t>
                      </a:r>
                      <a:r>
                        <a:rPr lang="en-US" sz="900" baseline="30000" dirty="0">
                          <a:solidFill>
                            <a:schemeClr val="bg2"/>
                          </a:solidFill>
                          <a:effectLst/>
                        </a:rPr>
                        <a:t>‡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185499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23050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 Yes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41 (42.3)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092609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         No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56 (57.7)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340242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Ever engaged in transactional sex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654205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23050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  Yes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27 (27.8)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023700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         No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70 (72.2)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906144"/>
                  </a:ext>
                </a:extLst>
              </a:tr>
              <a:tr h="1508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0040" algn="dec"/>
                        </a:tabLst>
                      </a:pP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034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001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E8949-E493-4C0C-95AA-B4FFB50C9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1416"/>
            <a:ext cx="3962395" cy="1162051"/>
          </a:xfrm>
        </p:spPr>
        <p:txBody>
          <a:bodyPr/>
          <a:lstStyle/>
          <a:p>
            <a:r>
              <a:rPr lang="en-US" sz="4000" dirty="0">
                <a:solidFill>
                  <a:srgbClr val="FFFF00"/>
                </a:solidFill>
              </a:rPr>
              <a:t>Results Cont.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920CA8E-4C91-445D-9763-0D1D9033F7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/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61258" y="762000"/>
            <a:ext cx="4899069" cy="561840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33780B-B434-427C-A567-83E242C26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722" y="1173467"/>
            <a:ext cx="3930805" cy="4998733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In the multivariate model…</a:t>
            </a:r>
          </a:p>
          <a:p>
            <a:pPr marL="457200" lvl="1"/>
            <a:endParaRPr lang="en-US" sz="2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Having ever been incarcerated (</a:t>
            </a:r>
            <a:r>
              <a:rPr lang="en-US" sz="2200" dirty="0" err="1"/>
              <a:t>aOR</a:t>
            </a:r>
            <a:r>
              <a:rPr lang="en-US" sz="2200" dirty="0"/>
              <a:t>=3.20)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Being 24 years old versus younger (</a:t>
            </a:r>
            <a:r>
              <a:rPr lang="en-US" sz="2200" dirty="0" err="1"/>
              <a:t>aOR</a:t>
            </a:r>
            <a:r>
              <a:rPr lang="en-US" sz="2200" dirty="0"/>
              <a:t>=9.68)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Having ever been homeless (</a:t>
            </a:r>
            <a:r>
              <a:rPr lang="en-US" sz="2200" dirty="0" err="1"/>
              <a:t>aOR</a:t>
            </a:r>
            <a:r>
              <a:rPr lang="en-US" sz="2200" dirty="0"/>
              <a:t>=3.71)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54"/>
            <a:r>
              <a:rPr lang="en-US" sz="2200" dirty="0"/>
              <a:t>…were independently associated with having engaged in transactional sex. </a:t>
            </a:r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62751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5720&quot;&gt;&lt;property id=&quot;20148&quot; value=&quot;5&quot;/&gt;&lt;property id=&quot;20300&quot; value=&quot;Slide 9 - &amp;quot;Celebrating our leadership&amp;quot;&quot;/&gt;&lt;property id=&quot;20307&quot; value=&quot;277&quot;/&gt;&lt;/object&gt;&lt;object type=&quot;3&quot; unique_id=&quot;16150&quot;&gt;&lt;property id=&quot;20148&quot; value=&quot;5&quot;/&gt;&lt;property id=&quot;20300&quot; value=&quot;Slide 17 - &amp;quot;Staff Awards for Excellence&amp;quot;&quot;/&gt;&lt;property id=&quot;20307&quot; value=&quot;299&quot;/&gt;&lt;/object&gt;&lt;object type=&quot;3&quot; unique_id=&quot;16151&quot;&gt;&lt;property id=&quot;20148&quot; value=&quot;5&quot;/&gt;&lt;property id=&quot;20300&quot; value=&quot;Slide 18 - &amp;quot;Celebrating our leadership&amp;quot;&quot;/&gt;&lt;property id=&quot;20307&quot; value=&quot;302&quot;/&gt;&lt;/object&gt;&lt;object type=&quot;3&quot; unique_id=&quot;16152&quot;&gt;&lt;property id=&quot;20148&quot; value=&quot;5&quot;/&gt;&lt;property id=&quot;20300&quot; value=&quot;Slide 20 - &amp;quot;Dean’s Excellence in Leadership Award&amp;quot;&quot;/&gt;&lt;property id=&quot;20307&quot; value=&quot;301&quot;/&gt;&lt;/object&gt;&lt;object type=&quot;3&quot; unique_id=&quot;16218&quot;&gt;&lt;property id=&quot;20148&quot; value=&quot;5&quot;/&gt;&lt;property id=&quot;20300&quot; value=&quot;Slide 19 - &amp;quot;Dean’s Excellence in Mentoring Award&amp;quot;&quot;/&gt;&lt;property id=&quot;20307&quot; value=&quot;305&quot;/&gt;&lt;/object&gt;&lt;object type=&quot;3&quot; unique_id=&quot;16219&quot;&gt;&lt;property id=&quot;20148&quot; value=&quot;5&quot;/&gt;&lt;property id=&quot;20300&quot; value=&quot;Slide 22 - &amp;quot;Congrats&amp;quot;&quot;/&gt;&lt;property id=&quot;20307&quot; value=&quot;304&quot;/&gt;&lt;/object&gt;&lt;object type=&quot;3&quot; unique_id=&quot;16220&quot;&gt;&lt;property id=&quot;20148&quot; value=&quot;5&quot;/&gt;&lt;property id=&quot;20300&quot; value=&quot;Slide 23 - &amp;quot;Public Health Innovation Contest (tbd)&amp;quot;&quot;/&gt;&lt;property id=&quot;20307&quot; value=&quot;303&quot;/&gt;&lt;/object&gt;&lt;object type=&quot;3&quot; unique_id=&quot;16221&quot;&gt;&lt;property id=&quot;20148&quot; value=&quot;5&quot;/&gt;&lt;property id=&quot;20300&quot; value=&quot;Slide 26 - &amp;quot;New Faculty&amp;quot;&quot;/&gt;&lt;property id=&quot;20307&quot; value=&quot;306&quot;/&gt;&lt;/object&gt;&lt;object type=&quot;3&quot; unique_id=&quot;16222&quot;&gt;&lt;property id=&quot;20148&quot; value=&quot;5&quot;/&gt;&lt;property id=&quot;20300&quot; value=&quot;Slide 27 - &amp;quot;Promotions&amp;quot;&quot;/&gt;&lt;property id=&quot;20307&quot; value=&quot;307&quot;/&gt;&lt;/object&gt;&lt;object type=&quot;3&quot; unique_id=&quot;16367&quot;&gt;&lt;property id=&quot;20148&quot; value=&quot;5&quot;/&gt;&lt;property id=&quot;20300&quot; value=&quot;Slide 8 - &amp;quot;The Allan Rosenfield Alumni Award for Excellence&amp;quot;&quot;/&gt;&lt;property id=&quot;20307&quot; value=&quot;308&quot;/&gt;&lt;/object&gt;&lt;object type=&quot;3&quot; unique_id=&quot;16501&quot;&gt;&lt;property id=&quot;20148&quot; value=&quot;5&quot;/&gt;&lt;property id=&quot;20300&quot; value=&quot;Slide 10 - &amp;quot;Staff Awards for Excellence&amp;quot;&quot;/&gt;&lt;property id=&quot;20307&quot; value=&quot;315&quot;/&gt;&lt;/object&gt;&lt;object type=&quot;3&quot; unique_id=&quot;16502&quot;&gt;&lt;property id=&quot;20148&quot; value=&quot;5&quot;/&gt;&lt;property id=&quot;20300&quot; value=&quot;Slide 11 - &amp;quot;Staff Awards for Excellence&amp;quot;&quot;/&gt;&lt;property id=&quot;20307&quot; value=&quot;314&quot;/&gt;&lt;/object&gt;&lt;object type=&quot;3&quot; unique_id=&quot;16503&quot;&gt;&lt;property id=&quot;20148&quot; value=&quot;5&quot;/&gt;&lt;property id=&quot;20300&quot; value=&quot;Slide 12 - &amp;quot;Staff Awards for Excellence&amp;quot;&quot;/&gt;&lt;property id=&quot;20307&quot; value=&quot;313&quot;/&gt;&lt;/object&gt;&lt;object type=&quot;3&quot; unique_id=&quot;16504&quot;&gt;&lt;property id=&quot;20148&quot; value=&quot;5&quot;/&gt;&lt;property id=&quot;20300&quot; value=&quot;Slide 13 - &amp;quot;Staff Awards for Excellence&amp;quot;&quot;/&gt;&lt;property id=&quot;20307&quot; value=&quot;312&quot;/&gt;&lt;/object&gt;&lt;object type=&quot;3&quot; unique_id=&quot;16505&quot;&gt;&lt;property id=&quot;20148&quot; value=&quot;5&quot;/&gt;&lt;property id=&quot;20300&quot; value=&quot;Slide 14 - &amp;quot;Staff Awards for Excellence&amp;quot;&quot;/&gt;&lt;property id=&quot;20307&quot; value=&quot;311&quot;/&gt;&lt;/object&gt;&lt;object type=&quot;3&quot; unique_id=&quot;16506&quot;&gt;&lt;property id=&quot;20148&quot; value=&quot;5&quot;/&gt;&lt;property id=&quot;20300&quot; value=&quot;Slide 15 - &amp;quot;Staff Awards for Excellence&amp;quot;&quot;/&gt;&lt;property id=&quot;20307&quot; value=&quot;310&quot;/&gt;&lt;/object&gt;&lt;object type=&quot;3&quot; unique_id=&quot;16507&quot;&gt;&lt;property id=&quot;20148&quot; value=&quot;5&quot;/&gt;&lt;property id=&quot;20300&quot; value=&quot;Slide 16 - &amp;quot;Staff Awards for Excellence&amp;quot;&quot;/&gt;&lt;property id=&quot;20307&quot; value=&quot;309&quot;/&gt;&lt;/object&gt;&lt;object type=&quot;3&quot; unique_id=&quot;16712&quot;&gt;&lt;property id=&quot;20148&quot; value=&quot;5&quot;/&gt;&lt;property id=&quot;20300&quot; value=&quot;Slide 24 - &amp;quot;Celebrating our leadership&amp;quot;&quot;/&gt;&lt;property id=&quot;20307&quot; value=&quot;316&quot;/&gt;&lt;/object&gt;&lt;object type=&quot;3&quot; unique_id=&quot;16713&quot;&gt;&lt;property id=&quot;20148&quot; value=&quot;5&quot;/&gt;&lt;property id=&quot;20300&quot; value=&quot;Slide 25 - &amp;quot;New Leaders&amp;quot;&quot;/&gt;&lt;property id=&quot;20307&quot; value=&quot;317&quot;/&gt;&lt;/object&gt;&lt;object type=&quot;3&quot; unique_id=&quot;16861&quot;&gt;&lt;property id=&quot;20148&quot; value=&quot;5&quot;/&gt;&lt;property id=&quot;20300&quot; value=&quot;Slide 28 - &amp;quot;Teaching Excellence Award&amp;quot;&quot;/&gt;&lt;property id=&quot;20307&quot; value=&quot;318&quot;/&gt;&lt;/object&gt;&lt;object type=&quot;3&quot; unique_id=&quot;16862&quot;&gt;&lt;property id=&quot;20148&quot; value=&quot;5&quot;/&gt;&lt;property id=&quot;20300&quot; value=&quot;Slide 29 - &amp;quot;Junior Faculty Teaching Award&amp;quot;&quot;/&gt;&lt;property id=&quot;20307&quot; value=&quot;319&quot;/&gt;&lt;/object&gt;&lt;object type=&quot;3&quot; unique_id=&quot;16978&quot;&gt;&lt;property id=&quot;20148&quot; value=&quot;5&quot;/&gt;&lt;property id=&quot;20300&quot; value=&quot;Slide 21 - &amp;quot;Highest ranking faculty (tbd)&amp;quot;&quot;/&gt;&lt;property id=&quot;20307&quot; value=&quot;320&quot;/&gt;&lt;/object&gt;&lt;object type=&quot;3&quot; unique_id=&quot;17411&quot;&gt;&lt;property id=&quot;20148&quot; value=&quot;5&quot;/&gt;&lt;property id=&quot;20300&quot; value=&quot;Slide 1 - &amp;quot;New Revenue Model Needed&amp;quot;&quot;/&gt;&lt;property id=&quot;20307&quot; value=&quot;333&quot;/&gt;&lt;/object&gt;&lt;object type=&quot;3&quot; unique_id=&quot;17808&quot;&gt;&lt;property id=&quot;20148&quot; value=&quot;5&quot;/&gt;&lt;property id=&quot;20300&quot; value=&quot;Slide 2 - &amp;quot;New Revenue Model Needed&amp;quot;&quot;/&gt;&lt;property id=&quot;20307&quot; value=&quot;335&quot;/&gt;&lt;/object&gt;&lt;object type=&quot;3&quot; unique_id=&quot;17809&quot;&gt;&lt;property id=&quot;20148&quot; value=&quot;5&quot;/&gt;&lt;property id=&quot;20300&quot; value=&quot;Slide 3 - &amp;quot;New Revenue Streams&amp;quot;&quot;/&gt;&lt;property id=&quot;20307&quot; value=&quot;336&quot;/&gt;&lt;/object&gt;&lt;object type=&quot;3&quot; unique_id=&quot;17810&quot;&gt;&lt;property id=&quot;20148&quot; value=&quot;5&quot;/&gt;&lt;property id=&quot;20300&quot; value=&quot;Slide 4 - &amp;quot;Philanthropy&amp;quot;&quot;/&gt;&lt;property id=&quot;20307&quot; value=&quot;337&quot;/&gt;&lt;/object&gt;&lt;object type=&quot;3&quot; unique_id=&quot;17811&quot;&gt;&lt;property id=&quot;20148&quot; value=&quot;5&quot;/&gt;&lt;property id=&quot;20300&quot; value=&quot;Slide 5 - &amp;quot;Educational Initiatives&amp;quot;&quot;/&gt;&lt;property id=&quot;20307&quot; value=&quot;338&quot;/&gt;&lt;/object&gt;&lt;object type=&quot;3&quot; unique_id=&quot;17812&quot;&gt;&lt;property id=&quot;20148&quot; value=&quot;5&quot;/&gt;&lt;property id=&quot;20300&quot; value=&quot;Slide 6 - &amp;quot;Research Competitiveness&amp;quot;&quot;/&gt;&lt;property id=&quot;20307&quot; value=&quot;339&quot;/&gt;&lt;/object&gt;&lt;object type=&quot;3&quot; unique_id=&quot;17813&quot;&gt;&lt;property id=&quot;20148&quot; value=&quot;5&quot;/&gt;&lt;property id=&quot;20300&quot; value=&quot;Slide 7 - &amp;quot;Harnessing Global Centers&amp;quot;&quot;/&gt;&lt;property id=&quot;20307&quot; value=&quot;34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6_sos_1">
  <a:themeElements>
    <a:clrScheme name="Custom 2">
      <a:dk1>
        <a:srgbClr val="FFFFFF"/>
      </a:dk1>
      <a:lt1>
        <a:sysClr val="window" lastClr="FFFFFF"/>
      </a:lt1>
      <a:dk2>
        <a:srgbClr val="000000"/>
      </a:dk2>
      <a:lt2>
        <a:srgbClr val="454545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8843</TotalTime>
  <Words>1099</Words>
  <Application>Microsoft Macintosh PowerPoint</Application>
  <PresentationFormat>On-screen Show (4:3)</PresentationFormat>
  <Paragraphs>158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Bell MT</vt:lpstr>
      <vt:lpstr>Times New Roman</vt:lpstr>
      <vt:lpstr>Tw Cen MT Condensed</vt:lpstr>
      <vt:lpstr>Gill Sans MT</vt:lpstr>
      <vt:lpstr>Calibri</vt:lpstr>
      <vt:lpstr>Arial</vt:lpstr>
      <vt:lpstr>Avenir LT Std 55 Roman</vt:lpstr>
      <vt:lpstr>6_sos_1</vt:lpstr>
      <vt:lpstr>The association between incarceration and transactional sex among HIV-positive young MSM in the United States </vt:lpstr>
      <vt:lpstr>no conflicts of interest to declare.</vt:lpstr>
      <vt:lpstr>Acknowledgments </vt:lpstr>
      <vt:lpstr>Background</vt:lpstr>
      <vt:lpstr>Objective</vt:lpstr>
      <vt:lpstr>Methods</vt:lpstr>
      <vt:lpstr>Methods</vt:lpstr>
      <vt:lpstr>Results</vt:lpstr>
      <vt:lpstr>Results Cont.</vt:lpstr>
      <vt:lpstr>Discussion</vt:lpstr>
      <vt:lpstr>Conclusion</vt:lpstr>
      <vt:lpstr>Questions</vt:lpstr>
    </vt:vector>
  </TitlesOfParts>
  <Company>Columbia University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Columbia University</dc:creator>
  <cp:lastModifiedBy>Morgan Philbin</cp:lastModifiedBy>
  <cp:revision>562</cp:revision>
  <cp:lastPrinted>2014-04-30T20:30:48Z</cp:lastPrinted>
  <dcterms:created xsi:type="dcterms:W3CDTF">2013-09-08T00:57:50Z</dcterms:created>
  <dcterms:modified xsi:type="dcterms:W3CDTF">2018-07-24T14:03:04Z</dcterms:modified>
</cp:coreProperties>
</file>